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sldIdLst>
    <p:sldId id="275" r:id="rId2"/>
    <p:sldId id="257" r:id="rId3"/>
    <p:sldId id="258" r:id="rId4"/>
    <p:sldId id="276" r:id="rId5"/>
    <p:sldId id="277" r:id="rId6"/>
    <p:sldId id="278" r:id="rId7"/>
    <p:sldId id="279" r:id="rId8"/>
    <p:sldId id="280" r:id="rId9"/>
    <p:sldId id="281" r:id="rId10"/>
  </p:sldIdLst>
  <p:sldSz cx="9144000" cy="6858000" type="screen4x3"/>
  <p:notesSz cx="9144000" cy="6858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11/8/2018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11/8/2018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11/8/2018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11/8/2018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11/8/2018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11/8/2018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11/8/2018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11/8/2018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11/8/2018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11/8/2018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11/8/2018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11/8/2018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 idx="4294967295"/>
          </p:nvPr>
        </p:nvSpPr>
        <p:spPr>
          <a:xfrm>
            <a:off x="914400" y="0"/>
            <a:ext cx="8229600" cy="487363"/>
          </a:xfrm>
        </p:spPr>
        <p:txBody>
          <a:bodyPr>
            <a:normAutofit/>
          </a:bodyPr>
          <a:lstStyle/>
          <a:p>
            <a:pPr algn="r"/>
            <a:r>
              <a:rPr lang="ar-IQ" sz="2400" dirty="0" smtClean="0"/>
              <a:t>المحاضرة الثامنة</a:t>
            </a:r>
            <a:endParaRPr lang="ar-IQ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71613" y="2733675"/>
            <a:ext cx="6200775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36841" y="927480"/>
            <a:ext cx="4742180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400" b="0" spc="-5" dirty="0">
                <a:solidFill>
                  <a:srgbClr val="420000"/>
                </a:solidFill>
                <a:latin typeface="Times New Roman"/>
                <a:cs typeface="Times New Roman"/>
              </a:rPr>
              <a:t>Why do we use</a:t>
            </a:r>
            <a:r>
              <a:rPr sz="4400" b="0" spc="-50" dirty="0">
                <a:solidFill>
                  <a:srgbClr val="420000"/>
                </a:solidFill>
                <a:latin typeface="Times New Roman"/>
                <a:cs typeface="Times New Roman"/>
              </a:rPr>
              <a:t> </a:t>
            </a:r>
            <a:r>
              <a:rPr sz="4400" b="0" spc="-5" dirty="0">
                <a:solidFill>
                  <a:srgbClr val="420000"/>
                </a:solidFill>
                <a:latin typeface="Times New Roman"/>
                <a:cs typeface="Times New Roman"/>
              </a:rPr>
              <a:t>them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6841" y="1846453"/>
            <a:ext cx="7915909" cy="42646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82600" marR="5080" indent="-470534">
              <a:lnSpc>
                <a:spcPct val="100000"/>
              </a:lnSpc>
              <a:spcBef>
                <a:spcPts val="95"/>
              </a:spcBef>
              <a:tabLst>
                <a:tab pos="482600" algn="l"/>
              </a:tabLst>
            </a:pPr>
            <a:r>
              <a:rPr sz="2200" dirty="0">
                <a:solidFill>
                  <a:srgbClr val="650000"/>
                </a:solidFill>
                <a:latin typeface="Wingdings"/>
                <a:cs typeface="Wingdings"/>
              </a:rPr>
              <a:t></a:t>
            </a:r>
            <a:r>
              <a:rPr sz="2200" dirty="0">
                <a:solidFill>
                  <a:srgbClr val="650000"/>
                </a:solidFill>
                <a:latin typeface="Times New Roman"/>
                <a:cs typeface="Times New Roman"/>
              </a:rPr>
              <a:t>	</a:t>
            </a:r>
            <a:r>
              <a:rPr sz="3200" spc="-5" dirty="0">
                <a:latin typeface="Times New Roman"/>
                <a:cs typeface="Times New Roman"/>
              </a:rPr>
              <a:t>We use transforms to transform the problem  into a one that is easier to solve then use the  inverse transform to obtain the solution to the  original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problem</a:t>
            </a:r>
            <a:endParaRPr sz="3200">
              <a:latin typeface="Times New Roman"/>
              <a:cs typeface="Times New Roman"/>
            </a:endParaRPr>
          </a:p>
          <a:p>
            <a:pPr marL="164465">
              <a:lnSpc>
                <a:spcPct val="100000"/>
              </a:lnSpc>
              <a:spcBef>
                <a:spcPts val="1295"/>
              </a:spcBef>
            </a:pPr>
            <a:r>
              <a:rPr sz="4000" b="1" dirty="0">
                <a:solidFill>
                  <a:srgbClr val="0033CC"/>
                </a:solidFill>
                <a:latin typeface="Times New Roman"/>
                <a:cs typeface="Times New Roman"/>
              </a:rPr>
              <a:t>Definition of Laplace</a:t>
            </a:r>
            <a:r>
              <a:rPr sz="4000" b="1" spc="-30" dirty="0">
                <a:solidFill>
                  <a:srgbClr val="0033CC"/>
                </a:solidFill>
                <a:latin typeface="Times New Roman"/>
                <a:cs typeface="Times New Roman"/>
              </a:rPr>
              <a:t> </a:t>
            </a:r>
            <a:r>
              <a:rPr sz="4000" b="1" dirty="0">
                <a:solidFill>
                  <a:srgbClr val="0033CC"/>
                </a:solidFill>
                <a:latin typeface="Times New Roman"/>
                <a:cs typeface="Times New Roman"/>
              </a:rPr>
              <a:t>Transform</a:t>
            </a:r>
            <a:endParaRPr sz="4000">
              <a:latin typeface="Times New Roman"/>
              <a:cs typeface="Times New Roman"/>
            </a:endParaRPr>
          </a:p>
          <a:p>
            <a:pPr marL="447675" algn="ctr">
              <a:lnSpc>
                <a:spcPts val="1685"/>
              </a:lnSpc>
              <a:spcBef>
                <a:spcPts val="2080"/>
              </a:spcBef>
            </a:pPr>
            <a:r>
              <a:rPr sz="2100" spc="5" dirty="0">
                <a:latin typeface="Symbol"/>
                <a:cs typeface="Symbol"/>
              </a:rPr>
              <a:t></a:t>
            </a:r>
            <a:endParaRPr sz="2100">
              <a:latin typeface="Symbol"/>
              <a:cs typeface="Symbol"/>
            </a:endParaRPr>
          </a:p>
          <a:p>
            <a:pPr marL="842010">
              <a:lnSpc>
                <a:spcPts val="5645"/>
              </a:lnSpc>
            </a:pPr>
            <a:r>
              <a:rPr sz="3600" i="1" spc="5" dirty="0">
                <a:latin typeface="Times New Roman"/>
                <a:cs typeface="Times New Roman"/>
              </a:rPr>
              <a:t>F</a:t>
            </a:r>
            <a:r>
              <a:rPr sz="3600" i="1" spc="-515" dirty="0">
                <a:latin typeface="Times New Roman"/>
                <a:cs typeface="Times New Roman"/>
              </a:rPr>
              <a:t> </a:t>
            </a:r>
            <a:r>
              <a:rPr sz="3600" spc="90" dirty="0">
                <a:latin typeface="Times New Roman"/>
                <a:cs typeface="Times New Roman"/>
              </a:rPr>
              <a:t>(</a:t>
            </a:r>
            <a:r>
              <a:rPr sz="3600" i="1" spc="90" dirty="0">
                <a:latin typeface="Times New Roman"/>
                <a:cs typeface="Times New Roman"/>
              </a:rPr>
              <a:t>s</a:t>
            </a:r>
            <a:r>
              <a:rPr sz="3600" spc="90" dirty="0">
                <a:latin typeface="Times New Roman"/>
                <a:cs typeface="Times New Roman"/>
              </a:rPr>
              <a:t>)</a:t>
            </a:r>
            <a:r>
              <a:rPr sz="3600" spc="-75" dirty="0">
                <a:latin typeface="Times New Roman"/>
                <a:cs typeface="Times New Roman"/>
              </a:rPr>
              <a:t> </a:t>
            </a:r>
            <a:r>
              <a:rPr sz="3600" spc="5" dirty="0">
                <a:latin typeface="Symbol"/>
                <a:cs typeface="Symbol"/>
              </a:rPr>
              <a:t></a:t>
            </a:r>
            <a:r>
              <a:rPr sz="3600" spc="50" dirty="0">
                <a:latin typeface="Times New Roman"/>
                <a:cs typeface="Times New Roman"/>
              </a:rPr>
              <a:t> </a:t>
            </a:r>
            <a:r>
              <a:rPr sz="3600" i="1" spc="-95" dirty="0">
                <a:latin typeface="Times New Roman"/>
                <a:cs typeface="Times New Roman"/>
              </a:rPr>
              <a:t>L</a:t>
            </a:r>
            <a:r>
              <a:rPr sz="3600" spc="-95" dirty="0">
                <a:latin typeface="Times New Roman"/>
                <a:cs typeface="Times New Roman"/>
              </a:rPr>
              <a:t>{</a:t>
            </a:r>
            <a:r>
              <a:rPr sz="3600" spc="-325" dirty="0">
                <a:latin typeface="Times New Roman"/>
                <a:cs typeface="Times New Roman"/>
              </a:rPr>
              <a:t> </a:t>
            </a:r>
            <a:r>
              <a:rPr sz="3600" i="1" dirty="0">
                <a:latin typeface="Times New Roman"/>
                <a:cs typeface="Times New Roman"/>
              </a:rPr>
              <a:t>f</a:t>
            </a:r>
            <a:r>
              <a:rPr sz="3600" i="1" spc="-35" dirty="0">
                <a:latin typeface="Times New Roman"/>
                <a:cs typeface="Times New Roman"/>
              </a:rPr>
              <a:t> </a:t>
            </a:r>
            <a:r>
              <a:rPr sz="3600" spc="60" dirty="0">
                <a:latin typeface="Times New Roman"/>
                <a:cs typeface="Times New Roman"/>
              </a:rPr>
              <a:t>(</a:t>
            </a:r>
            <a:r>
              <a:rPr sz="3600" i="1" spc="60" dirty="0">
                <a:latin typeface="Times New Roman"/>
                <a:cs typeface="Times New Roman"/>
              </a:rPr>
              <a:t>t</a:t>
            </a:r>
            <a:r>
              <a:rPr sz="3600" spc="60" dirty="0">
                <a:latin typeface="Times New Roman"/>
                <a:cs typeface="Times New Roman"/>
              </a:rPr>
              <a:t>)}</a:t>
            </a:r>
            <a:r>
              <a:rPr sz="3600" spc="-350" dirty="0">
                <a:latin typeface="Times New Roman"/>
                <a:cs typeface="Times New Roman"/>
              </a:rPr>
              <a:t> </a:t>
            </a:r>
            <a:r>
              <a:rPr sz="3600" spc="5" dirty="0">
                <a:latin typeface="Symbol"/>
                <a:cs typeface="Symbol"/>
              </a:rPr>
              <a:t></a:t>
            </a:r>
            <a:r>
              <a:rPr sz="3600" spc="-80" dirty="0">
                <a:latin typeface="Times New Roman"/>
                <a:cs typeface="Times New Roman"/>
              </a:rPr>
              <a:t> </a:t>
            </a:r>
            <a:r>
              <a:rPr sz="8100" spc="7" baseline="-13374" dirty="0">
                <a:latin typeface="Symbol"/>
                <a:cs typeface="Symbol"/>
              </a:rPr>
              <a:t></a:t>
            </a:r>
            <a:r>
              <a:rPr sz="8100" spc="-150" baseline="-13374" dirty="0">
                <a:latin typeface="Times New Roman"/>
                <a:cs typeface="Times New Roman"/>
              </a:rPr>
              <a:t> </a:t>
            </a:r>
            <a:r>
              <a:rPr sz="3600" i="1" dirty="0">
                <a:latin typeface="Times New Roman"/>
                <a:cs typeface="Times New Roman"/>
              </a:rPr>
              <a:t>f</a:t>
            </a:r>
            <a:r>
              <a:rPr sz="3600" i="1" spc="-40" dirty="0">
                <a:latin typeface="Times New Roman"/>
                <a:cs typeface="Times New Roman"/>
              </a:rPr>
              <a:t> </a:t>
            </a:r>
            <a:r>
              <a:rPr sz="3600" spc="85" dirty="0">
                <a:latin typeface="Times New Roman"/>
                <a:cs typeface="Times New Roman"/>
              </a:rPr>
              <a:t>(</a:t>
            </a:r>
            <a:r>
              <a:rPr sz="3600" i="1" spc="85" dirty="0">
                <a:latin typeface="Times New Roman"/>
                <a:cs typeface="Times New Roman"/>
              </a:rPr>
              <a:t>t</a:t>
            </a:r>
            <a:r>
              <a:rPr sz="3600" spc="85" dirty="0">
                <a:latin typeface="Times New Roman"/>
                <a:cs typeface="Times New Roman"/>
              </a:rPr>
              <a:t>)</a:t>
            </a:r>
            <a:r>
              <a:rPr sz="3600" i="1" spc="85" dirty="0">
                <a:latin typeface="Times New Roman"/>
                <a:cs typeface="Times New Roman"/>
              </a:rPr>
              <a:t>e</a:t>
            </a:r>
            <a:r>
              <a:rPr sz="3150" spc="127" baseline="42328" dirty="0">
                <a:latin typeface="Symbol"/>
                <a:cs typeface="Symbol"/>
              </a:rPr>
              <a:t></a:t>
            </a:r>
            <a:r>
              <a:rPr sz="3150" i="1" spc="127" baseline="42328" dirty="0">
                <a:latin typeface="Times New Roman"/>
                <a:cs typeface="Times New Roman"/>
              </a:rPr>
              <a:t>st</a:t>
            </a:r>
            <a:r>
              <a:rPr sz="3600" i="1" spc="85" dirty="0">
                <a:latin typeface="Times New Roman"/>
                <a:cs typeface="Times New Roman"/>
              </a:rPr>
              <a:t>dt</a:t>
            </a:r>
            <a:endParaRPr sz="3600">
              <a:latin typeface="Times New Roman"/>
              <a:cs typeface="Times New Roman"/>
            </a:endParaRPr>
          </a:p>
          <a:p>
            <a:pPr marL="419100" algn="ctr">
              <a:lnSpc>
                <a:spcPct val="100000"/>
              </a:lnSpc>
            </a:pPr>
            <a:r>
              <a:rPr sz="3150" spc="75" baseline="-25132" dirty="0">
                <a:latin typeface="Times New Roman"/>
                <a:cs typeface="Times New Roman"/>
              </a:rPr>
              <a:t>0</a:t>
            </a:r>
            <a:r>
              <a:rPr sz="1500" spc="50" dirty="0">
                <a:latin typeface="Symbol"/>
                <a:cs typeface="Symbol"/>
              </a:rPr>
              <a:t></a:t>
            </a:r>
            <a:endParaRPr sz="1500">
              <a:latin typeface="Symbol"/>
              <a:cs typeface="Symbo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03485" y="592201"/>
            <a:ext cx="4665980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400" spc="-5" dirty="0">
                <a:solidFill>
                  <a:srgbClr val="9A9A65"/>
                </a:solidFill>
              </a:rPr>
              <a:t>Laplace</a:t>
            </a:r>
            <a:r>
              <a:rPr sz="4400" spc="-40" dirty="0">
                <a:solidFill>
                  <a:srgbClr val="9A9A65"/>
                </a:solidFill>
              </a:rPr>
              <a:t> </a:t>
            </a:r>
            <a:r>
              <a:rPr sz="4400" spc="-5" dirty="0">
                <a:solidFill>
                  <a:srgbClr val="9A9A65"/>
                </a:solidFill>
              </a:rPr>
              <a:t>Transform</a:t>
            </a:r>
            <a:endParaRPr sz="4400"/>
          </a:p>
        </p:txBody>
      </p:sp>
      <p:sp>
        <p:nvSpPr>
          <p:cNvPr id="4" name="object 4"/>
          <p:cNvSpPr txBox="1"/>
          <p:nvPr/>
        </p:nvSpPr>
        <p:spPr>
          <a:xfrm>
            <a:off x="690765" y="5600879"/>
            <a:ext cx="214503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dirty="0">
                <a:latin typeface="Arial"/>
                <a:cs typeface="Arial"/>
              </a:rPr>
              <a:t>Time</a:t>
            </a:r>
            <a:r>
              <a:rPr sz="2800" spc="-7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Domain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185201" y="5725428"/>
            <a:ext cx="303784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dirty="0">
                <a:latin typeface="Arial"/>
                <a:cs typeface="Arial"/>
              </a:rPr>
              <a:t>Frequency</a:t>
            </a:r>
            <a:r>
              <a:rPr sz="2800" spc="-7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Domain</a:t>
            </a:r>
            <a:endParaRPr sz="2800">
              <a:latin typeface="Arial"/>
              <a:cs typeface="Arial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666874"/>
            <a:ext cx="8229600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3924" y="609600"/>
            <a:ext cx="7610475" cy="531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3913" y="457200"/>
            <a:ext cx="7496175" cy="538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685801"/>
            <a:ext cx="8229600" cy="502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1" y="381000"/>
            <a:ext cx="7691438" cy="560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533400"/>
            <a:ext cx="8305800" cy="539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838200"/>
            <a:ext cx="8077199" cy="5257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</TotalTime>
  <Words>14</Words>
  <Application>Microsoft Office PowerPoint</Application>
  <PresentationFormat>عرض على الشاشة (3:4)‏</PresentationFormat>
  <Paragraphs>10</Paragraphs>
  <Slides>9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سمة Office</vt:lpstr>
      <vt:lpstr>المحاضرة الثامنة</vt:lpstr>
      <vt:lpstr>Why do we use them</vt:lpstr>
      <vt:lpstr>Laplace Transform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 207: Modeling and Simulation Laplace Transform (Review of Complex Analysis)</dc:title>
  <dc:creator>Fadelah</dc:creator>
  <cp:lastModifiedBy>DR.Ahmed Saker 2O14</cp:lastModifiedBy>
  <cp:revision>2</cp:revision>
  <dcterms:created xsi:type="dcterms:W3CDTF">2018-11-08T15:50:27Z</dcterms:created>
  <dcterms:modified xsi:type="dcterms:W3CDTF">2018-11-08T16:03:48Z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2013-11-25T00:00:00Z</vt:filetime>
  </property>
  <property fmtid="{D5CDD505-2E9C-101B-9397-08002B2CF9AE}" pid="3" name="Creator">
    <vt:lpwstr>RAD PDF</vt:lpwstr>
  </property>
  <property fmtid="{D5CDD505-2E9C-101B-9397-08002B2CF9AE}" pid="4" name="LastSaved">
    <vt:filetime>2018-11-08T00:00:00Z</vt:filetime>
  </property>
</Properties>
</file>